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0" r:id="rId3"/>
    <p:sldId id="257" r:id="rId4"/>
    <p:sldId id="259" r:id="rId5"/>
    <p:sldId id="258" r:id="rId6"/>
    <p:sldId id="288" r:id="rId7"/>
    <p:sldId id="262" r:id="rId8"/>
    <p:sldId id="261" r:id="rId9"/>
    <p:sldId id="263" r:id="rId10"/>
    <p:sldId id="264" r:id="rId11"/>
    <p:sldId id="279" r:id="rId12"/>
    <p:sldId id="265" r:id="rId13"/>
    <p:sldId id="267" r:id="rId14"/>
    <p:sldId id="280" r:id="rId15"/>
    <p:sldId id="281" r:id="rId16"/>
    <p:sldId id="266" r:id="rId17"/>
    <p:sldId id="268" r:id="rId18"/>
    <p:sldId id="277" r:id="rId19"/>
    <p:sldId id="269" r:id="rId20"/>
    <p:sldId id="270" r:id="rId21"/>
    <p:sldId id="272" r:id="rId22"/>
    <p:sldId id="282" r:id="rId23"/>
    <p:sldId id="287" r:id="rId24"/>
    <p:sldId id="276" r:id="rId25"/>
    <p:sldId id="275" r:id="rId26"/>
    <p:sldId id="289" r:id="rId27"/>
    <p:sldId id="274" r:id="rId28"/>
    <p:sldId id="290" r:id="rId29"/>
    <p:sldId id="292" r:id="rId30"/>
    <p:sldId id="286" r:id="rId31"/>
    <p:sldId id="291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BFB70-35A4-4490-903B-9580E1B34200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42400-B437-4377-BD50-0816B5CE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42400-B437-4377-BD50-0816B5CEF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8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C796A19-CB9F-4CE1-A97D-CD121D2F3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F1380D0-692A-4418-AB90-D5E65F3B43A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9011" y="2804984"/>
            <a:ext cx="6627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Just because you don’t know that it exists, doesn’t mean that it doesn’t. </a:t>
            </a:r>
            <a:endParaRPr lang="en-US" sz="4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2344">
            <a:off x="283564" y="650159"/>
            <a:ext cx="4940808" cy="1740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33" y="792124"/>
            <a:ext cx="1800225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725144"/>
            <a:ext cx="3714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		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404664"/>
            <a:ext cx="7467600" cy="52231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u="sng" dirty="0" smtClean="0"/>
              <a:t>SCATTERED</a:t>
            </a:r>
            <a:endParaRPr lang="en-US" sz="3600" b="1" u="sng" dirty="0"/>
          </a:p>
        </p:txBody>
      </p:sp>
      <p:pic>
        <p:nvPicPr>
          <p:cNvPr id="6" name="Picture 3" descr="C:\Users\HP\Documents\innerve the wannabe\Screenshot (11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748883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		 </a:t>
            </a:r>
            <a:r>
              <a:rPr lang="en-IN" b="1" u="sng" dirty="0" smtClean="0"/>
              <a:t>THE EXPLOITERS</a:t>
            </a:r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108" b="41520"/>
          <a:stretch/>
        </p:blipFill>
        <p:spPr>
          <a:xfrm>
            <a:off x="458754" y="1700808"/>
            <a:ext cx="8145694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96952"/>
            <a:ext cx="6550764" cy="32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307362"/>
            <a:ext cx="3888432" cy="766353"/>
          </a:xfrm>
        </p:spPr>
        <p:txBody>
          <a:bodyPr>
            <a:noAutofit/>
          </a:bodyPr>
          <a:lstStyle/>
          <a:p>
            <a:r>
              <a:rPr lang="en-IN" sz="3200" dirty="0" smtClean="0">
                <a:latin typeface="Goudy Stout" panose="0202090407030B020401" pitchFamily="18" charset="0"/>
              </a:rPr>
              <a:t>    	    </a:t>
            </a:r>
            <a:r>
              <a:rPr lang="en-IN" sz="3200" b="1" u="sng" dirty="0" smtClean="0">
                <a:latin typeface="Goudy Stout" panose="0202090407030B020401" pitchFamily="18" charset="0"/>
              </a:rPr>
              <a:t>TRUCK    ROBBERY</a:t>
            </a:r>
            <a:endParaRPr lang="en-IN" sz="3200" b="1" u="sng" dirty="0">
              <a:latin typeface="Goudy Stout" panose="0202090407030B020401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8"/>
          <a:stretch/>
        </p:blipFill>
        <p:spPr>
          <a:xfrm>
            <a:off x="4283968" y="476672"/>
            <a:ext cx="3856856" cy="2427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" y="3212976"/>
            <a:ext cx="8748838" cy="3257999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691680" y="4293096"/>
            <a:ext cx="1440160" cy="792088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4932040" y="4725144"/>
            <a:ext cx="1656184" cy="1022251"/>
          </a:xfrm>
          <a:prstGeom prst="don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HP\Pictures\Screenshots\Screenshot (99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4" y="188640"/>
            <a:ext cx="8864672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HP\Pictures\Screenshots\Screenshot (10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2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5940152" y="5093916"/>
            <a:ext cx="1651414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9742913">
            <a:off x="-308453" y="3311837"/>
            <a:ext cx="9929495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692696"/>
            <a:ext cx="7362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INDIA IS UNABLE TO PRODUCE EFFICIENT REVENUE</a:t>
            </a:r>
          </a:p>
          <a:p>
            <a:r>
              <a:rPr lang="en-US" sz="2000" dirty="0" smtClean="0"/>
              <a:t> THROUGH LOGISTIC INDUSTRY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rot="19716157">
            <a:off x="330224" y="3355633"/>
            <a:ext cx="909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OF MOVING A LOADED TRUCK  ~ COST OF MOVING A EMPTY TRUCK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3291325">
            <a:off x="5076056" y="4077072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2384" y="5352331"/>
            <a:ext cx="1587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NIL</a:t>
            </a:r>
          </a:p>
          <a:p>
            <a:r>
              <a:rPr lang="en-US" dirty="0" smtClean="0"/>
              <a:t>EFFICIENT </a:t>
            </a:r>
            <a:endParaRPr lang="en-US" dirty="0"/>
          </a:p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322824">
            <a:off x="4845395" y="335563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171400"/>
            <a:ext cx="7467600" cy="1143000"/>
          </a:xfrm>
        </p:spPr>
        <p:txBody>
          <a:bodyPr/>
          <a:lstStyle/>
          <a:p>
            <a:r>
              <a:rPr lang="en-IN" dirty="0" smtClean="0"/>
              <a:t>		</a:t>
            </a:r>
            <a:r>
              <a:rPr lang="en-IN" b="1" u="sng" dirty="0" smtClean="0"/>
              <a:t>Revenue Generation</a:t>
            </a:r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28192"/>
            <a:ext cx="8615014" cy="113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92896"/>
            <a:ext cx="5688632" cy="4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120284">
            <a:off x="437442" y="1849388"/>
            <a:ext cx="7467600" cy="1143000"/>
          </a:xfrm>
        </p:spPr>
        <p:txBody>
          <a:bodyPr>
            <a:noAutofit/>
          </a:bodyPr>
          <a:lstStyle/>
          <a:p>
            <a:r>
              <a:rPr lang="en-IN" sz="4800" dirty="0" smtClean="0"/>
              <a:t>How to </a:t>
            </a:r>
            <a:r>
              <a:rPr lang="en-IN" sz="6600" dirty="0" smtClean="0"/>
              <a:t>Solve </a:t>
            </a:r>
            <a:r>
              <a:rPr lang="en-IN" sz="4800" dirty="0" smtClean="0"/>
              <a:t>these</a:t>
            </a:r>
            <a:r>
              <a:rPr lang="en-IN" sz="6600" dirty="0"/>
              <a:t> </a:t>
            </a:r>
            <a:r>
              <a:rPr lang="en-IN" sz="6600" dirty="0" smtClean="0"/>
              <a:t>problems??</a:t>
            </a:r>
            <a:endParaRPr lang="en-IN" sz="6600" dirty="0"/>
          </a:p>
        </p:txBody>
      </p:sp>
      <p:sp>
        <p:nvSpPr>
          <p:cNvPr id="4" name="Action Button: Help 3">
            <a:hlinkClick r:id="" action="ppaction://noaction" highlightClick="1"/>
          </p:cNvPr>
          <p:cNvSpPr/>
          <p:nvPr/>
        </p:nvSpPr>
        <p:spPr>
          <a:xfrm>
            <a:off x="5220072" y="2708920"/>
            <a:ext cx="2232248" cy="2448272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843808" y="5949280"/>
            <a:ext cx="298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OUR PLAN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>
            <a:off x="6012160" y="6127473"/>
            <a:ext cx="1440160" cy="353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/>
              <a:t>	</a:t>
            </a:r>
            <a:r>
              <a:rPr lang="en-IN" sz="6000" b="1" u="sng" dirty="0"/>
              <a:t>ANDRIOD</a:t>
            </a:r>
            <a:r>
              <a:rPr lang="en-IN" sz="6000" b="1" dirty="0"/>
              <a:t> </a:t>
            </a:r>
            <a:r>
              <a:rPr lang="en-IN" sz="6000" b="1" u="sng" dirty="0"/>
              <a:t>APP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16" y="1556792"/>
            <a:ext cx="511256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9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898815">
            <a:off x="276320" y="4033993"/>
            <a:ext cx="4827702" cy="73893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      	   </a:t>
            </a:r>
            <a:r>
              <a:rPr lang="en-IN" sz="2200" dirty="0" smtClean="0"/>
              <a:t>NO MORE A</a:t>
            </a:r>
            <a:br>
              <a:rPr lang="en-IN" sz="2200" dirty="0" smtClean="0"/>
            </a:br>
            <a:r>
              <a:rPr lang="en-IN" sz="2200" dirty="0" smtClean="0"/>
              <a:t> </a:t>
            </a:r>
            <a:r>
              <a:rPr lang="en-IN" sz="2200" b="1" u="sng" dirty="0" smtClean="0"/>
              <a:t>FRAGMENTED </a:t>
            </a:r>
            <a:r>
              <a:rPr lang="en-IN" sz="2200" b="1" u="sng" dirty="0" smtClean="0"/>
              <a:t>SYSTEM</a:t>
            </a:r>
            <a:endParaRPr lang="en-IN" b="1" u="sng" dirty="0"/>
          </a:p>
        </p:txBody>
      </p:sp>
      <p:sp>
        <p:nvSpPr>
          <p:cNvPr id="4" name="Oval 3"/>
          <p:cNvSpPr/>
          <p:nvPr/>
        </p:nvSpPr>
        <p:spPr>
          <a:xfrm>
            <a:off x="3923928" y="1837605"/>
            <a:ext cx="4608512" cy="4608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4319972" y="2413669"/>
            <a:ext cx="3816424" cy="40324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411107" y="19581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</a:t>
            </a:r>
            <a:r>
              <a:rPr lang="en-IN" sz="2400" dirty="0" smtClean="0"/>
              <a:t>MARKET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403412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OUR APP’S SPREAD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83315" y="2413669"/>
            <a:ext cx="784629" cy="4392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504" y="196947"/>
            <a:ext cx="4132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50000"/>
                  </a:schemeClr>
                </a:solidFill>
              </a:rPr>
              <a:t>WE AIM AT… 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44" y="283646"/>
            <a:ext cx="7467600" cy="1143000"/>
          </a:xfrm>
        </p:spPr>
        <p:txBody>
          <a:bodyPr/>
          <a:lstStyle/>
          <a:p>
            <a:r>
              <a:rPr lang="en-IN" b="1" u="sng" dirty="0" smtClean="0"/>
              <a:t>What Today’s Media Focuses on</a:t>
            </a:r>
            <a:r>
              <a:rPr lang="en-IN" dirty="0" smtClean="0"/>
              <a:t> -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7" y="2124864"/>
            <a:ext cx="3925273" cy="230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0912"/>
            <a:ext cx="9144000" cy="146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44" y="2224110"/>
            <a:ext cx="4104456" cy="21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26457" y="3374994"/>
            <a:ext cx="3814869" cy="2736304"/>
            <a:chOff x="2269299" y="971989"/>
            <a:chExt cx="3814869" cy="2736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1458043"/>
              <a:ext cx="3528392" cy="176419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>
              <a:off x="2269299" y="971989"/>
              <a:ext cx="3744416" cy="27363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377097" y="971989"/>
              <a:ext cx="3672408" cy="27363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28" y="966388"/>
            <a:ext cx="5610678" cy="23140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7504" y="196947"/>
            <a:ext cx="4132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50000"/>
                  </a:schemeClr>
                </a:solidFill>
              </a:rPr>
              <a:t>WE AIM AT… 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3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6837"/>
            <a:ext cx="6954614" cy="52759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3356992"/>
            <a:ext cx="864096" cy="24482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</a:t>
            </a:r>
          </a:p>
          <a:p>
            <a:pPr algn="ctr"/>
            <a:r>
              <a:rPr lang="en-US" sz="3600" dirty="0" smtClean="0"/>
              <a:t>T</a:t>
            </a:r>
          </a:p>
          <a:p>
            <a:pPr algn="ctr"/>
            <a:r>
              <a:rPr lang="en-US" sz="3600" dirty="0" smtClean="0"/>
              <a:t>O</a:t>
            </a:r>
          </a:p>
          <a:p>
            <a:pPr algn="ctr"/>
            <a:r>
              <a:rPr lang="en-US" sz="3600" dirty="0"/>
              <a:t>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96947"/>
            <a:ext cx="4132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50000"/>
                  </a:schemeClr>
                </a:solidFill>
              </a:rPr>
              <a:t>WE AIM AT… 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5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7848" y="620688"/>
            <a:ext cx="477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Digital Pressure Gauge</a:t>
            </a:r>
            <a:endParaRPr lang="en-I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3611344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FOBO Tire</a:t>
            </a:r>
            <a:endParaRPr lang="en-US" sz="2800" b="1" dirty="0"/>
          </a:p>
        </p:txBody>
      </p:sp>
      <p:pic>
        <p:nvPicPr>
          <p:cNvPr id="1026" name="Picture 2" descr="C:\Users\HP\fobo-tire-pressure-sen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2" y="3752039"/>
            <a:ext cx="3691458" cy="250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P\DPG409_DIFF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9384"/>
            <a:ext cx="2353444" cy="2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38539" y="4219094"/>
            <a:ext cx="4440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Tire pressure monitoring </a:t>
            </a:r>
          </a:p>
          <a:p>
            <a:r>
              <a:rPr lang="en-US" sz="2400" dirty="0" smtClean="0"/>
              <a:t>system(TPMS) with </a:t>
            </a:r>
            <a:r>
              <a:rPr lang="en-US" sz="2400" dirty="0" err="1" smtClean="0"/>
              <a:t>bluetooth</a:t>
            </a:r>
            <a:endParaRPr lang="en-US" sz="2400" dirty="0" smtClean="0"/>
          </a:p>
          <a:p>
            <a:r>
              <a:rPr lang="en-US" sz="2400" dirty="0" smtClean="0"/>
              <a:t> pairing that transmits </a:t>
            </a:r>
          </a:p>
          <a:p>
            <a:r>
              <a:rPr lang="en-US" sz="2400" dirty="0" smtClean="0"/>
              <a:t>tire info to android device.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04964" y="2518737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OR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8318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0241" y="1628800"/>
            <a:ext cx="9289032" cy="3804296"/>
            <a:chOff x="539552" y="2960894"/>
            <a:chExt cx="9289032" cy="38042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401" y="3419126"/>
              <a:ext cx="6408712" cy="29493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9552" y="500254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u="sng" dirty="0" smtClean="0"/>
                <a:t>WEIGHT</a:t>
              </a:r>
              <a:endParaRPr lang="en-IN" sz="1400" b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67944" y="6457413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u="sng" dirty="0" smtClean="0"/>
                <a:t>TIME</a:t>
              </a:r>
              <a:endParaRPr lang="en-IN" sz="1400" b="1" u="sng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932040" y="6611301"/>
              <a:ext cx="1224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187624" y="4029723"/>
              <a:ext cx="0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20272" y="2960894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GRAPH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86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889"/>
            <a:ext cx="8424936" cy="6670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2736304" cy="127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93163"/>
            <a:ext cx="2736304" cy="1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7841"/>
            <a:ext cx="7488832" cy="67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5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72" y="1341"/>
            <a:ext cx="7467600" cy="1143000"/>
          </a:xfrm>
        </p:spPr>
        <p:txBody>
          <a:bodyPr/>
          <a:lstStyle/>
          <a:p>
            <a:r>
              <a:rPr lang="en-IN" dirty="0" smtClean="0"/>
              <a:t>	   </a:t>
            </a:r>
            <a:r>
              <a:rPr lang="en-IN" b="1" u="sng" dirty="0" smtClean="0"/>
              <a:t>WHY IS THIS ISSUE BIG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86172" y="1412776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85% of India’s 3 million commercial vehicle belong to small fleet owners (less than 10 trucks) making the industry highly fragmented and allowing middlemen to eat up over 25% of trucker’s profile just for load matching.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81540"/>
            <a:ext cx="6696744" cy="38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600"/>
            <a:ext cx="7554409" cy="66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93" y="260648"/>
            <a:ext cx="7427168" cy="65293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			</a:t>
            </a:r>
            <a:r>
              <a:rPr lang="en-IN" sz="4400" b="1" u="sng" dirty="0" smtClean="0"/>
              <a:t>impact</a:t>
            </a:r>
            <a:endParaRPr lang="en-IN" sz="4400" b="1" u="sng" dirty="0"/>
          </a:p>
        </p:txBody>
      </p:sp>
    </p:spTree>
    <p:extLst>
      <p:ext uri="{BB962C8B-B14F-4D97-AF65-F5344CB8AC3E}">
        <p14:creationId xmlns:p14="http://schemas.microsoft.com/office/powerpoint/2010/main" val="362906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WHAT ELSE CAN WE DO 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2060848"/>
            <a:ext cx="33746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OPTIONS</a:t>
            </a:r>
          </a:p>
          <a:p>
            <a:r>
              <a:rPr lang="en-US" sz="3600" dirty="0" smtClean="0"/>
              <a:t> MAKE </a:t>
            </a:r>
          </a:p>
          <a:p>
            <a:r>
              <a:rPr lang="en-US" sz="4800" dirty="0" smtClean="0"/>
              <a:t>LIFE</a:t>
            </a:r>
            <a:r>
              <a:rPr lang="en-US" sz="3600" dirty="0" smtClean="0"/>
              <a:t> EASY 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 rot="21295978">
            <a:off x="1728623" y="5061154"/>
            <a:ext cx="5825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INTRODUCING </a:t>
            </a:r>
            <a:r>
              <a:rPr lang="en-US" sz="3200" dirty="0" smtClean="0">
                <a:solidFill>
                  <a:srgbClr val="0070C0"/>
                </a:solidFill>
              </a:rPr>
              <a:t>BIDDING SYSTEM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5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476672"/>
            <a:ext cx="518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LOAD SHARING</a:t>
            </a:r>
            <a:endParaRPr lang="en-US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539552" y="1736812"/>
            <a:ext cx="7200800" cy="756084"/>
            <a:chOff x="539552" y="1736812"/>
            <a:chExt cx="7200800" cy="756084"/>
          </a:xfrm>
        </p:grpSpPr>
        <p:sp>
          <p:nvSpPr>
            <p:cNvPr id="5" name="Oval 4"/>
            <p:cNvSpPr/>
            <p:nvPr/>
          </p:nvSpPr>
          <p:spPr>
            <a:xfrm>
              <a:off x="539552" y="1736812"/>
              <a:ext cx="648072" cy="7560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7164288" y="1752261"/>
              <a:ext cx="576064" cy="67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</a:t>
              </a:r>
              <a:endParaRPr lang="en-US" sz="2800" dirty="0"/>
            </a:p>
          </p:txBody>
        </p:sp>
        <p:cxnSp>
          <p:nvCxnSpPr>
            <p:cNvPr id="8" name="Straight Connector 7"/>
            <p:cNvCxnSpPr>
              <a:stCxn id="5" idx="6"/>
            </p:cNvCxnSpPr>
            <p:nvPr/>
          </p:nvCxnSpPr>
          <p:spPr>
            <a:xfrm>
              <a:off x="1187624" y="2114854"/>
              <a:ext cx="5976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13892" y="4098522"/>
            <a:ext cx="7200800" cy="756084"/>
            <a:chOff x="539552" y="1736812"/>
            <a:chExt cx="7200800" cy="756084"/>
          </a:xfrm>
        </p:grpSpPr>
        <p:sp>
          <p:nvSpPr>
            <p:cNvPr id="11" name="Oval 10"/>
            <p:cNvSpPr/>
            <p:nvPr/>
          </p:nvSpPr>
          <p:spPr>
            <a:xfrm>
              <a:off x="539552" y="1736812"/>
              <a:ext cx="648072" cy="7560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164288" y="1752261"/>
              <a:ext cx="576064" cy="67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</a:t>
              </a:r>
              <a:endParaRPr lang="en-US" sz="2800" dirty="0"/>
            </a:p>
          </p:txBody>
        </p:sp>
        <p:cxnSp>
          <p:nvCxnSpPr>
            <p:cNvPr id="13" name="Straight Connector 12"/>
            <p:cNvCxnSpPr>
              <a:stCxn id="11" idx="6"/>
            </p:cNvCxnSpPr>
            <p:nvPr/>
          </p:nvCxnSpPr>
          <p:spPr>
            <a:xfrm>
              <a:off x="1187624" y="2114854"/>
              <a:ext cx="5976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3591254" y="4246881"/>
            <a:ext cx="830424" cy="53916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pic>
        <p:nvPicPr>
          <p:cNvPr id="15" name="Picture 2" descr="C:\Users\HP\Downloads\tr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64" y="1215953"/>
            <a:ext cx="1425623" cy="14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9552" y="2641576"/>
            <a:ext cx="8063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Truck Having Capacity of 5kg But user at A has 3kg of load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1520" y="4987739"/>
            <a:ext cx="1121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NEW user found at C who want to carry 2kg of load to C </a:t>
            </a:r>
            <a:endParaRPr lang="en-US" sz="2000" b="1" dirty="0"/>
          </a:p>
        </p:txBody>
      </p:sp>
      <p:pic>
        <p:nvPicPr>
          <p:cNvPr id="18" name="Picture 2" descr="C:\Users\HP\Downloads\tr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96" y="3485577"/>
            <a:ext cx="1425623" cy="14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4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This is DIWAKAR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026" name="Picture 2" descr="C:\Users\HP\Pictures\Screenshots\Screenshot (104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18" y="1600200"/>
            <a:ext cx="269056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1835696" y="5967308"/>
            <a:ext cx="5119138" cy="846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35696" y="3429000"/>
            <a:ext cx="5228222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75" y="332656"/>
            <a:ext cx="4435043" cy="2497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0475" y="3678396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 WILL POST THEIR LOAD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8581" y="4715852"/>
            <a:ext cx="5804285" cy="864096"/>
            <a:chOff x="1438581" y="4900518"/>
            <a:chExt cx="5804285" cy="864096"/>
          </a:xfrm>
        </p:grpSpPr>
        <p:sp>
          <p:nvSpPr>
            <p:cNvPr id="10" name="Oval 9"/>
            <p:cNvSpPr/>
            <p:nvPr/>
          </p:nvSpPr>
          <p:spPr>
            <a:xfrm>
              <a:off x="1438581" y="4900518"/>
              <a:ext cx="5804285" cy="864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5147900"/>
              <a:ext cx="5516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TRUCKER OWNERS WILL POST THEIR COST!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10475" y="6196662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WILL SELECT THE BEST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060688" y="4293096"/>
            <a:ext cx="267308" cy="42275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095153" y="5579948"/>
            <a:ext cx="232843" cy="38736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31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564" y="1988840"/>
            <a:ext cx="78009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After analysis of data for some months or a year…</a:t>
            </a:r>
          </a:p>
          <a:p>
            <a:r>
              <a:rPr lang="en-US" sz="2800" dirty="0" smtClean="0"/>
              <a:t>truck drivers can be </a:t>
            </a:r>
            <a:r>
              <a:rPr lang="en-US" sz="2800" dirty="0" err="1" smtClean="0"/>
              <a:t>asigned</a:t>
            </a:r>
            <a:r>
              <a:rPr lang="en-US" sz="2800" dirty="0" smtClean="0"/>
              <a:t> different readings and on that basis </a:t>
            </a:r>
          </a:p>
          <a:p>
            <a:r>
              <a:rPr lang="en-US" sz="2800" dirty="0" smtClean="0"/>
              <a:t>users can select the quality from the crowd !</a:t>
            </a:r>
          </a:p>
          <a:p>
            <a:endParaRPr lang="en-US" sz="2800" dirty="0"/>
          </a:p>
          <a:p>
            <a:r>
              <a:rPr lang="en-US" sz="2800" dirty="0" smtClean="0"/>
              <a:t>This will be helpful at time of approving any bid over the other. 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46090" y="5877272"/>
            <a:ext cx="4896544" cy="473585"/>
            <a:chOff x="899592" y="3910969"/>
            <a:chExt cx="4896544" cy="473585"/>
          </a:xfrm>
        </p:grpSpPr>
        <p:sp>
          <p:nvSpPr>
            <p:cNvPr id="5" name="5-Point Star 4"/>
            <p:cNvSpPr/>
            <p:nvPr/>
          </p:nvSpPr>
          <p:spPr>
            <a:xfrm>
              <a:off x="899592" y="3933056"/>
              <a:ext cx="504056" cy="4320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-Point Star 5"/>
            <p:cNvSpPr/>
            <p:nvPr/>
          </p:nvSpPr>
          <p:spPr>
            <a:xfrm>
              <a:off x="4296032" y="3910969"/>
              <a:ext cx="504056" cy="4320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3059832" y="3921787"/>
              <a:ext cx="504056" cy="4320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1860848" y="3910969"/>
              <a:ext cx="504056" cy="43204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5292080" y="3952506"/>
              <a:ext cx="504056" cy="432048"/>
            </a:xfrm>
            <a:prstGeom prst="star5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11624" y="620688"/>
            <a:ext cx="6272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RATING THE DRIVERS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3409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204864"/>
            <a:ext cx="8928992" cy="3384376"/>
          </a:xfrm>
        </p:spPr>
        <p:txBody>
          <a:bodyPr>
            <a:noAutofit/>
          </a:bodyPr>
          <a:lstStyle/>
          <a:p>
            <a:r>
              <a:rPr lang="en-IN" sz="15000" dirty="0" smtClean="0">
                <a:latin typeface="Jokerman" panose="04090605060D06020702" pitchFamily="82" charset="0"/>
              </a:rPr>
              <a:t>Thank You!!</a:t>
            </a:r>
            <a:endParaRPr lang="en-IN" sz="15000" dirty="0"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3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ownloads\tr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HP\Documents\innerve the wannabe\Screenshot (104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1928097" cy="34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987824" y="2708920"/>
            <a:ext cx="180020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5656" y="737900"/>
            <a:ext cx="6506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/>
              <a:t>Diwakar</a:t>
            </a:r>
            <a:r>
              <a:rPr lang="en-US" sz="3200" b="1" u="sng" dirty="0" smtClean="0"/>
              <a:t>, a new truck owner 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 rot="20116109">
            <a:off x="2596323" y="4772114"/>
            <a:ext cx="5808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confused … how to get customers ?</a:t>
            </a:r>
            <a:endParaRPr lang="en-US" sz="2400" dirty="0"/>
          </a:p>
        </p:txBody>
      </p:sp>
      <p:pic>
        <p:nvPicPr>
          <p:cNvPr id="9" name="Picture 3" descr="C:\Users\HP\Desktop\new1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69065"/>
            <a:ext cx="1128433" cy="15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0784" y="548680"/>
            <a:ext cx="7467600" cy="1143000"/>
          </a:xfrm>
        </p:spPr>
        <p:txBody>
          <a:bodyPr/>
          <a:lstStyle/>
          <a:p>
            <a:r>
              <a:rPr lang="en-US" dirty="0" smtClean="0"/>
              <a:t>now….This confusion forces him into the vicious circle of broker !!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2564904"/>
            <a:ext cx="73448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NOW …</a:t>
            </a:r>
          </a:p>
          <a:p>
            <a:r>
              <a:rPr lang="en-US" sz="4800" dirty="0" smtClean="0"/>
              <a:t>THE REAL PROBLEM </a:t>
            </a:r>
          </a:p>
          <a:p>
            <a:r>
              <a:rPr lang="en-US" sz="2800" dirty="0" smtClean="0"/>
              <a:t>UNKNOWINGLY </a:t>
            </a:r>
          </a:p>
          <a:p>
            <a:r>
              <a:rPr lang="en-US" sz="2800" dirty="0" smtClean="0"/>
              <a:t> </a:t>
            </a:r>
            <a:r>
              <a:rPr lang="en-US" sz="7200" dirty="0" smtClean="0"/>
              <a:t>BEGINS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11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052736"/>
            <a:ext cx="7922362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 US </a:t>
            </a:r>
            <a:r>
              <a:rPr lang="en-US" sz="5400" dirty="0" smtClean="0"/>
              <a:t>START</a:t>
            </a:r>
            <a:r>
              <a:rPr lang="en-US" sz="4000" dirty="0" smtClean="0"/>
              <a:t> </a:t>
            </a:r>
          </a:p>
          <a:p>
            <a:r>
              <a:rPr lang="en-US" sz="3200" dirty="0" smtClean="0"/>
              <a:t>FROM THE BASICS </a:t>
            </a:r>
          </a:p>
          <a:p>
            <a:r>
              <a:rPr lang="en-US" sz="3200" dirty="0" smtClean="0"/>
              <a:t>AND</a:t>
            </a:r>
          </a:p>
          <a:p>
            <a:r>
              <a:rPr lang="en-US" sz="4000" dirty="0" smtClean="0"/>
              <a:t>DISCOVER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WHAT THE </a:t>
            </a:r>
            <a:r>
              <a:rPr lang="en-US" sz="4400" dirty="0" smtClean="0"/>
              <a:t>REAL PROBLEM </a:t>
            </a:r>
            <a:r>
              <a:rPr lang="en-US" sz="3200" dirty="0" smtClean="0"/>
              <a:t>IS</a:t>
            </a:r>
          </a:p>
          <a:p>
            <a:r>
              <a:rPr lang="en-US" sz="3200" dirty="0" smtClean="0"/>
              <a:t>WITH THE</a:t>
            </a:r>
          </a:p>
          <a:p>
            <a:r>
              <a:rPr lang="en-US" sz="4800" b="1" dirty="0" smtClean="0"/>
              <a:t>FREIGHT INDUSTRY</a:t>
            </a:r>
            <a:r>
              <a:rPr lang="en-US" sz="4800" dirty="0" smtClean="0"/>
              <a:t> </a:t>
            </a:r>
            <a:r>
              <a:rPr lang="en-US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4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836712"/>
            <a:ext cx="7211144" cy="1324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6600" dirty="0" smtClean="0">
                <a:latin typeface="AR DARLING" panose="02000000000000000000" pitchFamily="2" charset="0"/>
              </a:rPr>
              <a:t>Lets Talk about these problems one by one!!</a:t>
            </a:r>
            <a:endParaRPr lang="en-IN" sz="6600" dirty="0">
              <a:latin typeface="AR DARLING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84984"/>
            <a:ext cx="3137487" cy="3137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19" y="4221088"/>
            <a:ext cx="1625319" cy="16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10" y="836712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IN" sz="6000" b="1" u="sng" dirty="0" smtClean="0">
                <a:solidFill>
                  <a:schemeClr val="accent2">
                    <a:lumMod val="75000"/>
                  </a:schemeClr>
                </a:solidFill>
                <a:latin typeface="American Captain" pitchFamily="2" charset="0"/>
              </a:rPr>
              <a:t>Problems in Freight System </a:t>
            </a:r>
            <a:r>
              <a:rPr lang="en-IN" sz="6000" dirty="0" smtClean="0">
                <a:solidFill>
                  <a:schemeClr val="accent2">
                    <a:lumMod val="75000"/>
                  </a:schemeClr>
                </a:solidFill>
                <a:latin typeface="American Captain" pitchFamily="2" charset="0"/>
              </a:rPr>
              <a:t>-  </a:t>
            </a:r>
            <a:endParaRPr lang="en-IN" sz="6000" dirty="0">
              <a:solidFill>
                <a:schemeClr val="accent2">
                  <a:lumMod val="75000"/>
                </a:schemeClr>
              </a:solidFill>
              <a:latin typeface="American Captai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0890" y="2492896"/>
            <a:ext cx="7283152" cy="3340968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>
                <a:latin typeface="Book Antiqua" panose="02040602050305030304" pitchFamily="18" charset="0"/>
              </a:rPr>
              <a:t>Very </a:t>
            </a:r>
            <a:r>
              <a:rPr lang="en-IN" b="1" dirty="0" smtClean="0">
                <a:latin typeface="Book Antiqua" panose="02040602050305030304" pitchFamily="18" charset="0"/>
              </a:rPr>
              <a:t>scattered</a:t>
            </a:r>
            <a:r>
              <a:rPr lang="en-IN" dirty="0" smtClean="0">
                <a:latin typeface="Book Antiqua" panose="02040602050305030304" pitchFamily="18" charset="0"/>
              </a:rPr>
              <a:t> and </a:t>
            </a:r>
            <a:r>
              <a:rPr lang="en-IN" b="1" dirty="0" smtClean="0">
                <a:latin typeface="Book Antiqua" panose="02040602050305030304" pitchFamily="18" charset="0"/>
              </a:rPr>
              <a:t>fragmented</a:t>
            </a:r>
            <a:r>
              <a:rPr lang="en-IN" dirty="0" smtClean="0">
                <a:latin typeface="Book Antiqua" panose="02040602050305030304" pitchFamily="18" charset="0"/>
              </a:rPr>
              <a:t>.</a:t>
            </a:r>
          </a:p>
          <a:p>
            <a:r>
              <a:rPr lang="en-IN" dirty="0" smtClean="0">
                <a:latin typeface="Book Antiqua" panose="02040602050305030304" pitchFamily="18" charset="0"/>
              </a:rPr>
              <a:t>Brokers </a:t>
            </a:r>
            <a:r>
              <a:rPr lang="en-IN" b="1" dirty="0" smtClean="0">
                <a:latin typeface="Book Antiqua" panose="02040602050305030304" pitchFamily="18" charset="0"/>
              </a:rPr>
              <a:t>eat</a:t>
            </a:r>
            <a:r>
              <a:rPr lang="en-IN" dirty="0" smtClean="0">
                <a:latin typeface="Book Antiqua" panose="02040602050305030304" pitchFamily="18" charset="0"/>
              </a:rPr>
              <a:t> almost </a:t>
            </a:r>
            <a:r>
              <a:rPr lang="en-IN" b="1" dirty="0" smtClean="0">
                <a:latin typeface="Book Antiqua" panose="02040602050305030304" pitchFamily="18" charset="0"/>
              </a:rPr>
              <a:t>25% profit </a:t>
            </a:r>
            <a:r>
              <a:rPr lang="en-IN" dirty="0" smtClean="0">
                <a:latin typeface="Book Antiqua" panose="02040602050305030304" pitchFamily="18" charset="0"/>
              </a:rPr>
              <a:t>of the truck drivers.</a:t>
            </a:r>
          </a:p>
          <a:p>
            <a:r>
              <a:rPr lang="en-IN" dirty="0" smtClean="0">
                <a:latin typeface="Book Antiqua" panose="02040602050305030304" pitchFamily="18" charset="0"/>
              </a:rPr>
              <a:t>Inefficient and irregular system.</a:t>
            </a:r>
          </a:p>
          <a:p>
            <a:r>
              <a:rPr lang="en-IN" b="1" dirty="0" smtClean="0">
                <a:latin typeface="Book Antiqua" panose="02040602050305030304" pitchFamily="18" charset="0"/>
              </a:rPr>
              <a:t>ROBBERY</a:t>
            </a:r>
          </a:p>
          <a:p>
            <a:r>
              <a:rPr lang="en-IN" b="1" dirty="0" smtClean="0">
                <a:latin typeface="Book Antiqua" panose="02040602050305030304" pitchFamily="18" charset="0"/>
              </a:rPr>
              <a:t>Revenue Generation</a:t>
            </a:r>
            <a:endParaRPr lang="en-IN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619674"/>
            <a:ext cx="3669550" cy="505069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IN" dirty="0" smtClean="0"/>
              <a:t>        		   </a:t>
            </a:r>
            <a:r>
              <a:rPr lang="en-IN" b="1" u="sng" dirty="0" smtClean="0"/>
              <a:t>FRAGMENTATION</a:t>
            </a:r>
            <a:endParaRPr lang="en-IN" b="1" u="sng" dirty="0"/>
          </a:p>
        </p:txBody>
      </p:sp>
      <p:sp>
        <p:nvSpPr>
          <p:cNvPr id="9" name="Oval 8"/>
          <p:cNvSpPr/>
          <p:nvPr/>
        </p:nvSpPr>
        <p:spPr>
          <a:xfrm>
            <a:off x="1619672" y="1628800"/>
            <a:ext cx="5760640" cy="496855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606824" y="4113076"/>
            <a:ext cx="1584176" cy="158417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BROKER B</a:t>
            </a:r>
            <a:endParaRPr lang="en-IN" sz="1600" dirty="0"/>
          </a:p>
        </p:txBody>
      </p:sp>
      <p:sp>
        <p:nvSpPr>
          <p:cNvPr id="11" name="Oval 10"/>
          <p:cNvSpPr/>
          <p:nvPr/>
        </p:nvSpPr>
        <p:spPr>
          <a:xfrm>
            <a:off x="4860032" y="2420888"/>
            <a:ext cx="1584176" cy="15841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BROKER </a:t>
            </a:r>
            <a:r>
              <a:rPr lang="en-IN" sz="1600" dirty="0" smtClean="0"/>
              <a:t>A</a:t>
            </a:r>
            <a:endParaRPr lang="en-IN" sz="1600" dirty="0"/>
          </a:p>
          <a:p>
            <a:pPr algn="ctr"/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606824" y="288981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EMPTY REGION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785166" y="46548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EMPTY REGION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39796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MARKET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58794" y="1837827"/>
            <a:ext cx="648072" cy="417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898</TotalTime>
  <Words>375</Words>
  <Application>Microsoft Office PowerPoint</Application>
  <PresentationFormat>On-screen Show (4:3)</PresentationFormat>
  <Paragraphs>93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Oriel</vt:lpstr>
      <vt:lpstr>PowerPoint Presentation</vt:lpstr>
      <vt:lpstr>What Today’s Media Focuses on - </vt:lpstr>
      <vt:lpstr>This is DIWAKAR !</vt:lpstr>
      <vt:lpstr>PowerPoint Presentation</vt:lpstr>
      <vt:lpstr>now….This confusion forces him into the vicious circle of broker !!</vt:lpstr>
      <vt:lpstr>PowerPoint Presentation</vt:lpstr>
      <vt:lpstr>PowerPoint Presentation</vt:lpstr>
      <vt:lpstr>Problems in Freight System -  </vt:lpstr>
      <vt:lpstr>             FRAGMENTATION</vt:lpstr>
      <vt:lpstr>   </vt:lpstr>
      <vt:lpstr>    THE EXPLOITERS</vt:lpstr>
      <vt:lpstr>         TRUCK    ROBBERY</vt:lpstr>
      <vt:lpstr>PowerPoint Presentation</vt:lpstr>
      <vt:lpstr>PowerPoint Presentation</vt:lpstr>
      <vt:lpstr>PowerPoint Presentation</vt:lpstr>
      <vt:lpstr>  Revenue Generation</vt:lpstr>
      <vt:lpstr>How to Solve these problems??</vt:lpstr>
      <vt:lpstr> ANDRIOD APP</vt:lpstr>
      <vt:lpstr>           NO MORE A  FRAGMENTED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WHY IS THIS ISSUE BIG?</vt:lpstr>
      <vt:lpstr>   impact</vt:lpstr>
      <vt:lpstr>WHAT ELSE CAN WE DO ?</vt:lpstr>
      <vt:lpstr>PowerPoint Presentation</vt:lpstr>
      <vt:lpstr>PowerPoint Presentation</vt:lpstr>
      <vt:lpstr>PowerPoint Presentation</vt:lpstr>
      <vt:lpstr>Thank You!!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67</cp:revision>
  <dcterms:created xsi:type="dcterms:W3CDTF">2016-10-05T13:50:29Z</dcterms:created>
  <dcterms:modified xsi:type="dcterms:W3CDTF">2016-10-06T20:25:51Z</dcterms:modified>
</cp:coreProperties>
</file>